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Lato" panose="020B0604020202020204" charset="0"/>
      <p:regular r:id="rId11"/>
      <p:bold r:id="rId12"/>
      <p:italic r:id="rId13"/>
      <p:boldItalic r:id="rId14"/>
    </p:embeddedFont>
    <p:embeddedFont>
      <p:font typeface="Raleway"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3" d="100"/>
          <a:sy n="113" d="100"/>
        </p:scale>
        <p:origin x="578"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ableStyles" Target="tableStyles.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6cc41ca8a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56cc41ca8a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6cc41ca8a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6cc41ca8a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6cc41ca8a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6cc41ca8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56cc41ca8a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56cc41ca8a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56cc41ca8a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56cc41ca8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56cc41ca8a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56cc41ca8a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56cc41ca8a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56cc41ca8a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87125" y="1749150"/>
            <a:ext cx="7688100" cy="24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DWBI PROJECT</a:t>
            </a:r>
            <a:endParaRPr dirty="0"/>
          </a:p>
          <a:p>
            <a:pPr marL="0" lvl="0" indent="0" algn="l" rtl="0">
              <a:spcBef>
                <a:spcPts val="0"/>
              </a:spcBef>
              <a:spcAft>
                <a:spcPts val="0"/>
              </a:spcAft>
              <a:buNone/>
            </a:pPr>
            <a:r>
              <a:rPr lang="en" dirty="0"/>
              <a:t>GROUP 5 </a:t>
            </a:r>
            <a:endParaRPr dirty="0"/>
          </a:p>
        </p:txBody>
      </p:sp>
      <p:sp>
        <p:nvSpPr>
          <p:cNvPr id="87" name="Google Shape;87;p13"/>
          <p:cNvSpPr txBox="1">
            <a:spLocks noGrp="1"/>
          </p:cNvSpPr>
          <p:nvPr>
            <p:ph type="subTitle" idx="1"/>
          </p:nvPr>
        </p:nvSpPr>
        <p:spPr>
          <a:xfrm>
            <a:off x="729625" y="3249100"/>
            <a:ext cx="84144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TRENDS FOLLOWED BY PROVIDERS IN SPENDING ON CLAIMS &amp; DRUG UTILIZATION</a:t>
            </a:r>
          </a:p>
          <a:p>
            <a:pPr marL="0" lvl="0" indent="0" algn="l" rtl="0">
              <a:spcBef>
                <a:spcPts val="0"/>
              </a:spcBef>
              <a:spcAft>
                <a:spcPts val="0"/>
              </a:spcAft>
              <a:buNone/>
            </a:pPr>
            <a:r>
              <a:rPr lang="en" dirty="0"/>
              <a:t>-     Yarshil S</a:t>
            </a:r>
            <a:r>
              <a:rPr lang="en-IN" dirty="0"/>
              <a:t>hah</a:t>
            </a:r>
          </a:p>
          <a:p>
            <a:pPr marL="285750" lvl="0" indent="-285750" algn="l" rtl="0">
              <a:spcBef>
                <a:spcPts val="0"/>
              </a:spcBef>
              <a:spcAft>
                <a:spcPts val="0"/>
              </a:spcAft>
              <a:buFontTx/>
              <a:buChar char="-"/>
            </a:pPr>
            <a:r>
              <a:rPr lang="en-IN" dirty="0"/>
              <a:t>Amit </a:t>
            </a:r>
            <a:r>
              <a:rPr lang="en-IN" dirty="0" err="1"/>
              <a:t>Shivakumar</a:t>
            </a:r>
            <a:endParaRPr lang="en-IN" dirty="0"/>
          </a:p>
          <a:p>
            <a:pPr marL="285750" lvl="0" indent="-285750" algn="l" rtl="0">
              <a:spcBef>
                <a:spcPts val="0"/>
              </a:spcBef>
              <a:spcAft>
                <a:spcPts val="0"/>
              </a:spcAft>
              <a:buFontTx/>
              <a:buChar char="-"/>
            </a:pPr>
            <a:r>
              <a:rPr lang="en-IN" dirty="0"/>
              <a:t>Neel </a:t>
            </a:r>
            <a:r>
              <a:rPr lang="en-IN" dirty="0" err="1"/>
              <a:t>Lele</a:t>
            </a:r>
            <a:endParaRPr lang="en-IN" dirty="0"/>
          </a:p>
          <a:p>
            <a:pPr marL="285750" lvl="0" indent="-285750" algn="l" rtl="0">
              <a:spcBef>
                <a:spcPts val="0"/>
              </a:spcBef>
              <a:spcAft>
                <a:spcPts val="0"/>
              </a:spcAft>
              <a:buFontTx/>
              <a:buChar char="-"/>
            </a:pPr>
            <a:r>
              <a:rPr lang="en-IN" dirty="0"/>
              <a:t>Prajwal </a:t>
            </a:r>
            <a:r>
              <a:rPr lang="en-IN"/>
              <a:t>Parlawar</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93" name="Google Shape;93;p1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04800" algn="just" rtl="0">
              <a:lnSpc>
                <a:spcPct val="107916"/>
              </a:lnSpc>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The United States spends more on health care than any other country in the world, about twice the average among developed countries. The United States spent about $3.5 trillion or about 18 percent of the GDP on health care. The Open Payments program is a statutorily-required, national disclosure program that promotes transparency and accountability by making information about the financial relationships between applicable manufacturers and Group Purchasing Organizations (GPOs) who are required to report payments or transfers of value to covered recipients under the Physician Payment Sunshine Act and physicians to the public.</a:t>
            </a:r>
            <a:endParaRPr sz="1200">
              <a:solidFill>
                <a:srgbClr val="000000"/>
              </a:solidFill>
              <a:latin typeface="Times New Roman"/>
              <a:ea typeface="Times New Roman"/>
              <a:cs typeface="Times New Roman"/>
              <a:sym typeface="Times New Roman"/>
            </a:endParaRPr>
          </a:p>
          <a:p>
            <a:pPr marL="457200" lvl="0" indent="-304800" algn="just" rtl="0">
              <a:lnSpc>
                <a:spcPct val="107916"/>
              </a:lnSpc>
              <a:spcBef>
                <a:spcPts val="0"/>
              </a:spcBef>
              <a:spcAft>
                <a:spcPts val="0"/>
              </a:spcAft>
              <a:buClr>
                <a:srgbClr val="000000"/>
              </a:buClr>
              <a:buSzPts val="1200"/>
              <a:buFont typeface="Times New Roman"/>
              <a:buChar char="●"/>
            </a:pPr>
            <a:r>
              <a:rPr lang="en" sz="1200">
                <a:solidFill>
                  <a:srgbClr val="222222"/>
                </a:solidFill>
                <a:highlight>
                  <a:srgbClr val="FFFFFF"/>
                </a:highlight>
                <a:latin typeface="Times New Roman"/>
                <a:ea typeface="Times New Roman"/>
                <a:cs typeface="Times New Roman"/>
                <a:sym typeface="Times New Roman"/>
              </a:rPr>
              <a:t>The Physician Payments </a:t>
            </a:r>
            <a:r>
              <a:rPr lang="en" sz="1200" b="1">
                <a:solidFill>
                  <a:srgbClr val="222222"/>
                </a:solidFill>
                <a:highlight>
                  <a:srgbClr val="FFFFFF"/>
                </a:highlight>
                <a:latin typeface="Times New Roman"/>
                <a:ea typeface="Times New Roman"/>
                <a:cs typeface="Times New Roman"/>
                <a:sym typeface="Times New Roman"/>
              </a:rPr>
              <a:t>Sunshine Act</a:t>
            </a:r>
            <a:r>
              <a:rPr lang="en" sz="1200">
                <a:solidFill>
                  <a:srgbClr val="222222"/>
                </a:solidFill>
                <a:highlight>
                  <a:srgbClr val="FFFFFF"/>
                </a:highlight>
                <a:latin typeface="Times New Roman"/>
                <a:ea typeface="Times New Roman"/>
                <a:cs typeface="Times New Roman"/>
                <a:sym typeface="Times New Roman"/>
              </a:rPr>
              <a:t> requires medical product manufacturers to disclose to the Centers for Medicare and Medicaid Services (CMS) any payments or other transfers of value made to physicians or teaching hospitals.</a:t>
            </a:r>
            <a:endParaRPr sz="1200">
              <a:solidFill>
                <a:srgbClr val="222222"/>
              </a:solidFill>
              <a:highlight>
                <a:srgbClr val="FFFFFF"/>
              </a:highlight>
              <a:latin typeface="Times New Roman"/>
              <a:ea typeface="Times New Roman"/>
              <a:cs typeface="Times New Roman"/>
              <a:sym typeface="Times New Roman"/>
            </a:endParaRPr>
          </a:p>
          <a:p>
            <a:pPr marL="457200" lvl="0" indent="-304800" algn="just" rtl="0">
              <a:lnSpc>
                <a:spcPct val="107916"/>
              </a:lnSpc>
              <a:spcBef>
                <a:spcPts val="0"/>
              </a:spcBef>
              <a:spcAft>
                <a:spcPts val="0"/>
              </a:spcAft>
              <a:buClr>
                <a:srgbClr val="222222"/>
              </a:buClr>
              <a:buSzPts val="1200"/>
              <a:buFont typeface="Times New Roman"/>
              <a:buChar char="●"/>
            </a:pPr>
            <a:r>
              <a:rPr lang="en" sz="1200">
                <a:solidFill>
                  <a:srgbClr val="222222"/>
                </a:solidFill>
                <a:highlight>
                  <a:srgbClr val="FFFFFF"/>
                </a:highlight>
                <a:latin typeface="Times New Roman"/>
                <a:ea typeface="Times New Roman"/>
                <a:cs typeface="Times New Roman"/>
                <a:sym typeface="Times New Roman"/>
              </a:rPr>
              <a:t>The data sets used for this project are The Drug spending data, Open Payments data and the Physician and other supplier job.</a:t>
            </a:r>
            <a:endParaRPr sz="1200">
              <a:solidFill>
                <a:srgbClr val="222222"/>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1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00" name="Google Shape;100;p15"/>
          <p:cNvPicPr preferRelativeResize="0"/>
          <p:nvPr/>
        </p:nvPicPr>
        <p:blipFill>
          <a:blip r:embed="rId3">
            <a:alphaModFix/>
          </a:blip>
          <a:stretch>
            <a:fillRect/>
          </a:stretch>
        </p:blipFill>
        <p:spPr>
          <a:xfrm>
            <a:off x="0" y="9700"/>
            <a:ext cx="9143999" cy="51240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DESIGN</a:t>
            </a:r>
            <a:endParaRPr/>
          </a:p>
        </p:txBody>
      </p:sp>
      <p:sp>
        <p:nvSpPr>
          <p:cNvPr id="106" name="Google Shape;106;p16"/>
          <p:cNvSpPr txBox="1">
            <a:spLocks noGrp="1"/>
          </p:cNvSpPr>
          <p:nvPr>
            <p:ph type="body" idx="1"/>
          </p:nvPr>
        </p:nvSpPr>
        <p:spPr>
          <a:xfrm>
            <a:off x="807275" y="1893875"/>
            <a:ext cx="3378300" cy="24219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Clean your Data,  folks</a:t>
            </a:r>
            <a:endParaRPr/>
          </a:p>
          <a:p>
            <a:pPr marL="457200" lvl="0" indent="-311150" algn="l" rtl="0">
              <a:spcBef>
                <a:spcPts val="0"/>
              </a:spcBef>
              <a:spcAft>
                <a:spcPts val="0"/>
              </a:spcAft>
              <a:buSzPts val="1300"/>
              <a:buChar char="●"/>
            </a:pPr>
            <a:r>
              <a:rPr lang="en"/>
              <a:t>Archive Tables- nobody cares but important</a:t>
            </a:r>
            <a:endParaRPr/>
          </a:p>
          <a:p>
            <a:pPr marL="457200" lvl="0" indent="-311150" algn="l" rtl="0">
              <a:spcBef>
                <a:spcPts val="0"/>
              </a:spcBef>
              <a:spcAft>
                <a:spcPts val="0"/>
              </a:spcAft>
              <a:buSzPts val="1300"/>
              <a:buChar char="●"/>
            </a:pPr>
            <a:r>
              <a:rPr lang="en"/>
              <a:t>PEOPLE!!! Staging Table should not be your Raw Data, come on!!</a:t>
            </a:r>
            <a:endParaRPr/>
          </a:p>
          <a:p>
            <a:pPr marL="457200" lvl="0" indent="-311150" algn="l" rtl="0">
              <a:spcBef>
                <a:spcPts val="0"/>
              </a:spcBef>
              <a:spcAft>
                <a:spcPts val="0"/>
              </a:spcAft>
              <a:buSzPts val="1300"/>
              <a:buChar char="●"/>
            </a:pPr>
            <a:r>
              <a:rPr lang="en"/>
              <a:t>Know your Foreign Key Constraints </a:t>
            </a:r>
            <a:endParaRPr/>
          </a:p>
          <a:p>
            <a:pPr marL="457200" lvl="0" indent="-311150" algn="l" rtl="0">
              <a:spcBef>
                <a:spcPts val="0"/>
              </a:spcBef>
              <a:spcAft>
                <a:spcPts val="0"/>
              </a:spcAft>
              <a:buSzPts val="1300"/>
              <a:buChar char="●"/>
            </a:pPr>
            <a:r>
              <a:rPr lang="en"/>
              <a:t>You need to have distinct data in  your Dimension Tables, SHU thank you!</a:t>
            </a:r>
            <a:endParaRPr/>
          </a:p>
          <a:p>
            <a:pPr marL="457200" lvl="0" indent="-311150" algn="l" rtl="0">
              <a:spcBef>
                <a:spcPts val="0"/>
              </a:spcBef>
              <a:spcAft>
                <a:spcPts val="0"/>
              </a:spcAft>
              <a:buSzPts val="1300"/>
              <a:buChar char="●"/>
            </a:pPr>
            <a:r>
              <a:rPr lang="en"/>
              <a:t>Use Sort, Merge &amp; Lookup Because -Grades</a:t>
            </a:r>
            <a:endParaRPr/>
          </a:p>
        </p:txBody>
      </p:sp>
      <p:pic>
        <p:nvPicPr>
          <p:cNvPr id="107" name="Google Shape;107;p16"/>
          <p:cNvPicPr preferRelativeResize="0"/>
          <p:nvPr/>
        </p:nvPicPr>
        <p:blipFill rotWithShape="1">
          <a:blip r:embed="rId3">
            <a:alphaModFix/>
          </a:blip>
          <a:srcRect r="4003"/>
          <a:stretch/>
        </p:blipFill>
        <p:spPr>
          <a:xfrm>
            <a:off x="4185575" y="1742750"/>
            <a:ext cx="4370825" cy="2724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DIMENSIONS, FACTS &amp; CUBES</a:t>
            </a:r>
            <a:endParaRPr/>
          </a:p>
        </p:txBody>
      </p:sp>
      <p:sp>
        <p:nvSpPr>
          <p:cNvPr id="113" name="Google Shape;113;p17"/>
          <p:cNvSpPr txBox="1">
            <a:spLocks noGrp="1"/>
          </p:cNvSpPr>
          <p:nvPr>
            <p:ph type="body" idx="1"/>
          </p:nvPr>
        </p:nvSpPr>
        <p:spPr>
          <a:xfrm>
            <a:off x="729450" y="1853850"/>
            <a:ext cx="4841700" cy="2758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solidFill>
                  <a:srgbClr val="000000"/>
                </a:solidFill>
                <a:latin typeface="Times New Roman"/>
                <a:ea typeface="Times New Roman"/>
                <a:cs typeface="Times New Roman"/>
                <a:sym typeface="Times New Roman"/>
              </a:rPr>
              <a:t>Dim_Physician(conformed) - Obviously Physician’s Data</a:t>
            </a:r>
            <a:endParaRPr sz="1400">
              <a:solidFill>
                <a:srgbClr val="000000"/>
              </a:solidFill>
              <a:latin typeface="Times New Roman"/>
              <a:ea typeface="Times New Roman"/>
              <a:cs typeface="Times New Roman"/>
              <a:sym typeface="Times New Roman"/>
            </a:endParaRPr>
          </a:p>
          <a:p>
            <a:pPr marL="457200" lvl="0" indent="-317500" algn="l" rtl="0">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Dim_Provider - Details of the Provider DUH!!</a:t>
            </a:r>
            <a:endParaRPr sz="1400">
              <a:solidFill>
                <a:srgbClr val="000000"/>
              </a:solidFill>
              <a:latin typeface="Times New Roman"/>
              <a:ea typeface="Times New Roman"/>
              <a:cs typeface="Times New Roman"/>
              <a:sym typeface="Times New Roman"/>
            </a:endParaRPr>
          </a:p>
          <a:p>
            <a:pPr marL="457200" lvl="0" indent="-317500" algn="l" rtl="0">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Dim_Address - Address of Provider and Physician</a:t>
            </a:r>
            <a:endParaRPr sz="1400">
              <a:solidFill>
                <a:srgbClr val="000000"/>
              </a:solidFill>
              <a:latin typeface="Times New Roman"/>
              <a:ea typeface="Times New Roman"/>
              <a:cs typeface="Times New Roman"/>
              <a:sym typeface="Times New Roman"/>
            </a:endParaRPr>
          </a:p>
          <a:p>
            <a:pPr marL="457200" lvl="0" indent="-317500" algn="l" rtl="0">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Dim_Drugs - Interesting Details about Drugs and Utilization (real stuff) </a:t>
            </a:r>
            <a:endParaRPr sz="1400">
              <a:solidFill>
                <a:srgbClr val="000000"/>
              </a:solidFill>
              <a:latin typeface="Times New Roman"/>
              <a:ea typeface="Times New Roman"/>
              <a:cs typeface="Times New Roman"/>
              <a:sym typeface="Times New Roman"/>
            </a:endParaRPr>
          </a:p>
          <a:p>
            <a:pPr marL="457200" lvl="0" indent="-317500" algn="l" rtl="0">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Dim_Year- We just had two years so nothing much </a:t>
            </a:r>
            <a:endParaRPr sz="1400">
              <a:solidFill>
                <a:srgbClr val="000000"/>
              </a:solidFill>
              <a:latin typeface="Times New Roman"/>
              <a:ea typeface="Times New Roman"/>
              <a:cs typeface="Times New Roman"/>
              <a:sym typeface="Times New Roman"/>
            </a:endParaRPr>
          </a:p>
          <a:p>
            <a:pPr marL="457200" lvl="0" indent="0" algn="l" rtl="0">
              <a:spcBef>
                <a:spcPts val="0"/>
              </a:spcBef>
              <a:spcAft>
                <a:spcPts val="0"/>
              </a:spcAft>
              <a:buNone/>
            </a:pPr>
            <a:r>
              <a:rPr lang="en" sz="1400">
                <a:solidFill>
                  <a:srgbClr val="000000"/>
                </a:solidFill>
                <a:latin typeface="Times New Roman"/>
                <a:ea typeface="Times New Roman"/>
                <a:cs typeface="Times New Roman"/>
                <a:sym typeface="Times New Roman"/>
              </a:rPr>
              <a:t>there so, next</a:t>
            </a:r>
            <a:endParaRPr sz="1400">
              <a:solidFill>
                <a:srgbClr val="000000"/>
              </a:solidFill>
              <a:latin typeface="Times New Roman"/>
              <a:ea typeface="Times New Roman"/>
              <a:cs typeface="Times New Roman"/>
              <a:sym typeface="Times New Roman"/>
            </a:endParaRPr>
          </a:p>
          <a:p>
            <a:pPr marL="457200" lvl="0" indent="-317500" algn="l" rtl="0">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Fact_Payment - Covers the Transactional Data </a:t>
            </a:r>
            <a:endParaRPr sz="1400">
              <a:solidFill>
                <a:srgbClr val="000000"/>
              </a:solidFill>
              <a:latin typeface="Times New Roman"/>
              <a:ea typeface="Times New Roman"/>
              <a:cs typeface="Times New Roman"/>
              <a:sym typeface="Times New Roman"/>
            </a:endParaRPr>
          </a:p>
          <a:p>
            <a:pPr marL="457200" lvl="0" indent="0" algn="l" rtl="0">
              <a:spcBef>
                <a:spcPts val="0"/>
              </a:spcBef>
              <a:spcAft>
                <a:spcPts val="0"/>
              </a:spcAft>
              <a:buNone/>
            </a:pPr>
            <a:r>
              <a:rPr lang="en" sz="1400">
                <a:solidFill>
                  <a:srgbClr val="000000"/>
                </a:solidFill>
                <a:latin typeface="Times New Roman"/>
                <a:ea typeface="Times New Roman"/>
                <a:cs typeface="Times New Roman"/>
                <a:sym typeface="Times New Roman"/>
              </a:rPr>
              <a:t>between the physician- provider- third party</a:t>
            </a:r>
            <a:endParaRPr sz="1400">
              <a:solidFill>
                <a:srgbClr val="000000"/>
              </a:solidFill>
              <a:latin typeface="Times New Roman"/>
              <a:ea typeface="Times New Roman"/>
              <a:cs typeface="Times New Roman"/>
              <a:sym typeface="Times New Roman"/>
            </a:endParaRPr>
          </a:p>
          <a:p>
            <a:pPr marL="457200" lvl="0" indent="-317500" algn="l" rtl="0">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Fact_Insurance - everyone wants cashbacks</a:t>
            </a:r>
            <a:endParaRPr sz="1400">
              <a:solidFill>
                <a:srgbClr val="000000"/>
              </a:solidFill>
              <a:latin typeface="Times New Roman"/>
              <a:ea typeface="Times New Roman"/>
              <a:cs typeface="Times New Roman"/>
              <a:sym typeface="Times New Roman"/>
            </a:endParaRPr>
          </a:p>
          <a:p>
            <a:pPr marL="457200" lvl="0" indent="-317500" algn="l" rtl="0">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Fact_Drugs - Well usage of Dosage, Spending, Patients </a:t>
            </a:r>
            <a:endParaRPr/>
          </a:p>
        </p:txBody>
      </p:sp>
      <p:pic>
        <p:nvPicPr>
          <p:cNvPr id="114" name="Google Shape;114;p17"/>
          <p:cNvPicPr preferRelativeResize="0"/>
          <p:nvPr/>
        </p:nvPicPr>
        <p:blipFill rotWithShape="1">
          <a:blip r:embed="rId3">
            <a:alphaModFix/>
          </a:blip>
          <a:srcRect t="2620" b="4769"/>
          <a:stretch/>
        </p:blipFill>
        <p:spPr>
          <a:xfrm>
            <a:off x="5196575" y="2214550"/>
            <a:ext cx="3947425" cy="22802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120" name="Google Shape;120;p1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rgbClr val="000000"/>
              </a:buClr>
              <a:buSzPts val="1100"/>
              <a:buFont typeface="Arial"/>
              <a:buChar char="●"/>
            </a:pPr>
            <a:r>
              <a:rPr lang="en" sz="1100">
                <a:solidFill>
                  <a:srgbClr val="000000"/>
                </a:solidFill>
                <a:latin typeface="Times New Roman"/>
                <a:ea typeface="Times New Roman"/>
                <a:cs typeface="Times New Roman"/>
                <a:sym typeface="Times New Roman"/>
              </a:rPr>
              <a:t>In most cases the claims for Drugs are increasing from 2015 to 2016  for all drug companies which means an increase in Drug usage overall by beneficiaries. This can be interpreted as an increase in the amount of  people receiving healthcare coverage on a yearly basis. </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Font typeface="Times New Roman"/>
              <a:buChar char="●"/>
            </a:pPr>
            <a:r>
              <a:rPr lang="en" sz="1100">
                <a:solidFill>
                  <a:srgbClr val="000000"/>
                </a:solidFill>
                <a:latin typeface="Times New Roman"/>
                <a:ea typeface="Times New Roman"/>
                <a:cs typeface="Times New Roman"/>
                <a:sym typeface="Times New Roman"/>
              </a:rPr>
              <a:t>States with a population where the population has more “deadly” diseases tend to have higher medicare claim values. This is because the Drugs used for the treatment of these diseases cost a lot more.  </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Font typeface="Times New Roman"/>
              <a:buChar char="●"/>
            </a:pPr>
            <a:r>
              <a:rPr lang="en" sz="1200">
                <a:solidFill>
                  <a:srgbClr val="000000"/>
                </a:solidFill>
                <a:latin typeface="Times New Roman"/>
                <a:ea typeface="Times New Roman"/>
                <a:cs typeface="Times New Roman"/>
                <a:sym typeface="Times New Roman"/>
              </a:rPr>
              <a:t>Such practical examples as well as the study of data warehouse architecture and reporting capabilities, show the advantages of implementing a Data Warehouse for an improved experience for users who are querying and reporting on data for better-informed decisions.</a:t>
            </a:r>
            <a:endParaRPr sz="1200">
              <a:solidFill>
                <a:srgbClr val="000000"/>
              </a:solidFill>
              <a:latin typeface="Times New Roman"/>
              <a:ea typeface="Times New Roman"/>
              <a:cs typeface="Times New Roman"/>
              <a:sym typeface="Times New Roman"/>
            </a:endParaRPr>
          </a:p>
          <a:p>
            <a:pPr marL="457200" lvl="0" indent="-304800" algn="l" rtl="0">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Insulin as we talked about earlier in the Hasan Minhaj slide is one of those medicines used to treat Diabetes has its price increasing from year to year. Like insulin the price for other essential drugs and medicines are also increasing. With the increase in the drug price  the claim values by beneficiaries to the insurance providers and payments made to the physicians by these manufactures is also increasing.</a:t>
            </a:r>
            <a:endParaRPr sz="120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1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27" name="Google Shape;127;p19"/>
          <p:cNvPicPr preferRelativeResize="0"/>
          <p:nvPr/>
        </p:nvPicPr>
        <p:blipFill rotWithShape="1">
          <a:blip r:embed="rId3">
            <a:alphaModFix/>
          </a:blip>
          <a:srcRect b="3892"/>
          <a:stretch/>
        </p:blipFill>
        <p:spPr>
          <a:xfrm>
            <a:off x="1606525" y="1318650"/>
            <a:ext cx="5013949" cy="3319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34" name="Google Shape;134;p20"/>
          <p:cNvPicPr preferRelativeResize="0"/>
          <p:nvPr/>
        </p:nvPicPr>
        <p:blipFill>
          <a:blip r:embed="rId3">
            <a:alphaModFix/>
          </a:blip>
          <a:stretch>
            <a:fillRect/>
          </a:stretch>
        </p:blipFill>
        <p:spPr>
          <a:xfrm>
            <a:off x="0" y="15203"/>
            <a:ext cx="9144001" cy="511309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539</Words>
  <Application>Microsoft Office PowerPoint</Application>
  <PresentationFormat>On-screen Show (16:9)</PresentationFormat>
  <Paragraphs>34</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Lato</vt:lpstr>
      <vt:lpstr>Times New Roman</vt:lpstr>
      <vt:lpstr>Raleway</vt:lpstr>
      <vt:lpstr>Streamline</vt:lpstr>
      <vt:lpstr>DWBI PROJECT GROUP 5 </vt:lpstr>
      <vt:lpstr>INTRODUCTION</vt:lpstr>
      <vt:lpstr>PowerPoint Presentation</vt:lpstr>
      <vt:lpstr>PROJECT DESIGN</vt:lpstr>
      <vt:lpstr>DIMENSIONS, FACTS &amp; CUBES</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DWBI PROJECT GROUP 5 </dc:title>
  <cp:lastModifiedBy>Yarshil Shah</cp:lastModifiedBy>
  <cp:revision>1</cp:revision>
  <dcterms:modified xsi:type="dcterms:W3CDTF">2019-09-11T17:28:49Z</dcterms:modified>
</cp:coreProperties>
</file>